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324" r:id="rId2"/>
    <p:sldId id="325" r:id="rId3"/>
    <p:sldId id="326" r:id="rId4"/>
    <p:sldId id="328" r:id="rId5"/>
    <p:sldId id="336" r:id="rId6"/>
    <p:sldId id="337" r:id="rId7"/>
    <p:sldId id="332" r:id="rId8"/>
    <p:sldId id="331" r:id="rId9"/>
    <p:sldId id="339" r:id="rId10"/>
    <p:sldId id="338"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E1E1E1"/>
    <a:srgbClr val="262626"/>
    <a:srgbClr val="595959"/>
    <a:srgbClr val="E3E3E3"/>
    <a:srgbClr val="F9F9F9"/>
    <a:srgbClr val="FFD302"/>
    <a:srgbClr val="D4D4D4"/>
    <a:srgbClr val="3232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3466" autoAdjust="0"/>
  </p:normalViewPr>
  <p:slideViewPr>
    <p:cSldViewPr snapToGrid="0" snapToObjects="1">
      <p:cViewPr varScale="1">
        <p:scale>
          <a:sx n="76" d="100"/>
          <a:sy n="76" d="100"/>
        </p:scale>
        <p:origin x="59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424"/>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7/16/2015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a:t>
            </a:r>
            <a:r>
              <a:rPr lang="en-US" smtClean="0"/>
              <a:t>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734392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77853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6</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Fig. 8 </a:t>
            </a:r>
            <a:r>
              <a:rPr lang="en-US" dirty="0" smtClean="0">
                <a:solidFill>
                  <a:srgbClr val="081EDF"/>
                </a:solidFill>
              </a:rPr>
              <a:t>Receiver Operating Characteristics (ROC) curves for binary classification of white blood cell (OTII) and cancer cells (SW480). The grey diagonal line shows results of random guess. Blue curves show the classifier performance using all 16 biophysical features extracted from the time-stretch QPI images. </a:t>
            </a:r>
            <a:endParaRPr lang="en-US" baseline="0" dirty="0" smtClean="0">
              <a:solidFill>
                <a:srgbClr val="081EDF"/>
              </a:solidFill>
            </a:endParaRPr>
          </a:p>
          <a:p>
            <a:pPr>
              <a:defRPr/>
            </a:pPr>
            <a:r>
              <a:rPr lang="en-US" baseline="0" dirty="0" smtClean="0">
                <a:solidFill>
                  <a:srgbClr val="081EDF"/>
                </a:solidFill>
              </a:rPr>
              <a:t>We show ROC for classification based on single parameters. Red, green and orange curves show the classifier decision made</a:t>
            </a:r>
            <a:r>
              <a:rPr lang="en-US" dirty="0" smtClean="0">
                <a:solidFill>
                  <a:srgbClr val="081EDF"/>
                </a:solidFill>
              </a:rPr>
              <a:t> using only</a:t>
            </a:r>
            <a:r>
              <a:rPr lang="en-US" baseline="0" dirty="0" smtClean="0">
                <a:solidFill>
                  <a:srgbClr val="081EDF"/>
                </a:solidFill>
              </a:rPr>
              <a:t> the three major physical features: diameter, optical path length, and attenuation, respectively. </a:t>
            </a:r>
            <a:r>
              <a:rPr lang="en-US" sz="1200" b="0" kern="1200" dirty="0" smtClean="0">
                <a:solidFill>
                  <a:srgbClr val="081EDF"/>
                </a:solidFill>
                <a:effectLst/>
                <a:latin typeface="+mn-lt"/>
                <a:ea typeface="+mn-ea"/>
                <a:cs typeface="+mn-cs"/>
              </a:rPr>
              <a:t>Multivariate analysis based on time-stretch QPI shows significant improvement in classification. </a:t>
            </a:r>
            <a:r>
              <a:rPr lang="en-US" baseline="0" dirty="0" smtClean="0">
                <a:solidFill>
                  <a:srgbClr val="081EDF"/>
                </a:solidFill>
              </a:rPr>
              <a:t>For each group we show the ROC for 10 fold cross validation data set. Additionally purple curves shows the classifier optimized with the first principal component in PCA feature space after data cleaning. </a:t>
            </a: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kind of c</a:t>
            </a:r>
            <a:r>
              <a:rPr lang="en-US" sz="1200" kern="1200" dirty="0" smtClean="0">
                <a:solidFill>
                  <a:schemeClr val="tx1"/>
                </a:solidFill>
                <a:effectLst/>
                <a:latin typeface="+mn-lt"/>
                <a:ea typeface="+mn-ea"/>
                <a:cs typeface="+mn-cs"/>
              </a:rPr>
              <a:t>lassifiers is shown with ten find</a:t>
            </a:r>
            <a:r>
              <a:rPr lang="en-US" sz="1200" kern="1200" baseline="0" dirty="0" smtClean="0">
                <a:solidFill>
                  <a:schemeClr val="tx1"/>
                </a:solidFill>
                <a:effectLst/>
                <a:latin typeface="+mn-lt"/>
                <a:ea typeface="+mn-ea"/>
                <a:cs typeface="+mn-cs"/>
              </a:rPr>
              <a:t> curves demonstrating the results with </a:t>
            </a:r>
            <a:r>
              <a:rPr lang="en-US" sz="1200" kern="1200" dirty="0" smtClean="0">
                <a:solidFill>
                  <a:schemeClr val="tx1"/>
                </a:solidFill>
                <a:effectLst/>
                <a:latin typeface="+mn-lt"/>
                <a:ea typeface="+mn-ea"/>
                <a:cs typeface="+mn-cs"/>
              </a:rPr>
              <a:t>ten-fold cross validation. Here we take 90% data for training and the other 10% for test. In the ten-fold cross validation, the total data set is split into 10 equal subsets and each time the test is performed for one part while the other nine parts are used for training. The fact that the classifiers remain almost unchanged during the ten runs of cross validation shows consistency and robustness of the data set. </a:t>
            </a:r>
          </a:p>
          <a:p>
            <a:pPr>
              <a:defRPr/>
            </a:pP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Accuracy: </a:t>
            </a:r>
          </a:p>
          <a:p>
            <a:pPr>
              <a:defRPr/>
            </a:pPr>
            <a:r>
              <a:rPr lang="en-US" sz="1200" b="1" kern="1200" dirty="0" smtClean="0">
                <a:solidFill>
                  <a:schemeClr val="tx1"/>
                </a:solidFill>
                <a:effectLst/>
                <a:latin typeface="+mn-lt"/>
                <a:ea typeface="+mn-ea"/>
                <a:cs typeface="+mn-cs"/>
              </a:rPr>
              <a:t>All 16 features</a:t>
            </a:r>
            <a:r>
              <a:rPr lang="en-US" sz="1200" b="1" kern="1200" baseline="0" dirty="0" smtClean="0">
                <a:solidFill>
                  <a:schemeClr val="tx1"/>
                </a:solidFill>
                <a:effectLst/>
                <a:latin typeface="+mn-lt"/>
                <a:ea typeface="+mn-ea"/>
                <a:cs typeface="+mn-cs"/>
              </a:rPr>
              <a:t> averaging 10 folds after global cleaning: 0.9551</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global cleaning</a:t>
            </a:r>
            <a:r>
              <a:rPr lang="en-US" sz="1200" b="1" kern="1200" dirty="0" smtClean="0">
                <a:solidFill>
                  <a:schemeClr val="tx1"/>
                </a:solidFill>
                <a:effectLst/>
                <a:latin typeface="+mn-lt"/>
                <a:ea typeface="+mn-ea"/>
                <a:cs typeface="+mn-cs"/>
              </a:rPr>
              <a:t>: 0.8423</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global cleaning: </a:t>
            </a:r>
            <a:r>
              <a:rPr lang="en-US" sz="1200" b="1" kern="1200" dirty="0" smtClean="0">
                <a:solidFill>
                  <a:schemeClr val="tx1"/>
                </a:solidFill>
                <a:effectLst/>
                <a:latin typeface="+mn-lt"/>
                <a:ea typeface="+mn-ea"/>
                <a:cs typeface="+mn-cs"/>
              </a:rPr>
              <a:t>0.8420</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0.7806</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0.8905</a:t>
            </a: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(1-0.7806)/(1-0.9551)</a:t>
            </a:r>
            <a:r>
              <a:rPr lang="en-US" sz="1200" b="1" kern="1200" baseline="0" dirty="0" smtClean="0">
                <a:solidFill>
                  <a:schemeClr val="tx1"/>
                </a:solidFill>
                <a:effectLst/>
                <a:latin typeface="+mn-lt"/>
                <a:ea typeface="+mn-ea"/>
                <a:cs typeface="+mn-cs"/>
              </a:rPr>
              <a:t> = 4.8864</a:t>
            </a:r>
          </a:p>
          <a:p>
            <a:pPr>
              <a:defRPr/>
            </a:pPr>
            <a:r>
              <a:rPr lang="en-US" sz="1200" b="1" kern="1200" baseline="0" dirty="0" smtClean="0">
                <a:solidFill>
                  <a:schemeClr val="tx1"/>
                </a:solidFill>
                <a:effectLst/>
                <a:latin typeface="+mn-lt"/>
                <a:ea typeface="+mn-ea"/>
                <a:cs typeface="+mn-cs"/>
              </a:rPr>
              <a:t>(0.9551-0.7806)/0.7806 = 22.4%</a:t>
            </a: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dirty="0"/>
          </a:p>
        </p:txBody>
      </p:sp>
    </p:spTree>
    <p:extLst>
      <p:ext uri="{BB962C8B-B14F-4D97-AF65-F5344CB8AC3E}">
        <p14:creationId xmlns:p14="http://schemas.microsoft.com/office/powerpoint/2010/main" val="839053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8</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2970844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7/16/2015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7/16/2015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7/16/2015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7/16/2015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7/16/2015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7/16/2015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7/16/2015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7/16/2015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7/16/2015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r="53403" b="554"/>
          <a:stretch/>
        </p:blipFill>
        <p:spPr>
          <a:xfrm>
            <a:off x="2746162" y="1936934"/>
            <a:ext cx="4330670" cy="4418791"/>
          </a:xfrm>
          <a:prstGeom prst="rect">
            <a:avLst/>
          </a:prstGeom>
        </p:spPr>
      </p:pic>
      <p:grpSp>
        <p:nvGrpSpPr>
          <p:cNvPr id="5" name="Group 4"/>
          <p:cNvGrpSpPr/>
          <p:nvPr/>
        </p:nvGrpSpPr>
        <p:grpSpPr>
          <a:xfrm>
            <a:off x="3282718" y="2575516"/>
            <a:ext cx="3799478" cy="3776125"/>
            <a:chOff x="3324643" y="2543276"/>
            <a:chExt cx="3901917" cy="3596886"/>
          </a:xfrm>
        </p:grpSpPr>
        <p:sp>
          <p:nvSpPr>
            <p:cNvPr id="6" name="Rectangle 5"/>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4" name="TextBox 13"/>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5" name="TextBox 14"/>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sp>
        <p:nvSpPr>
          <p:cNvPr id="16" name="TextBox 15"/>
          <p:cNvSpPr txBox="1"/>
          <p:nvPr/>
        </p:nvSpPr>
        <p:spPr>
          <a:xfrm>
            <a:off x="1433167" y="2017058"/>
            <a:ext cx="1354858" cy="4381264"/>
          </a:xfrm>
          <a:prstGeom prst="rect">
            <a:avLst/>
          </a:prstGeom>
          <a:noFill/>
        </p:spPr>
        <p:txBody>
          <a:bodyPr wrap="none" rtlCol="0">
            <a:spAutoFit/>
          </a:bodyPr>
          <a:lstStyle/>
          <a:p>
            <a:pPr algn="r">
              <a:lnSpc>
                <a:spcPts val="2100"/>
              </a:lnSpc>
            </a:pPr>
            <a:r>
              <a:rPr lang="en-US" sz="1400" dirty="0" smtClean="0">
                <a:solidFill>
                  <a:srgbClr val="1F77B4"/>
                </a:solidFill>
              </a:rPr>
              <a:t>Circularity</a:t>
            </a:r>
            <a:endParaRPr lang="en-US" sz="1400" dirty="0">
              <a:solidFill>
                <a:srgbClr val="1F77B4"/>
              </a:solidFill>
            </a:endParaRPr>
          </a:p>
          <a:p>
            <a:pPr algn="r">
              <a:lnSpc>
                <a:spcPts val="2100"/>
              </a:lnSpc>
            </a:pPr>
            <a:r>
              <a:rPr lang="en-US" sz="1400" dirty="0" smtClean="0">
                <a:solidFill>
                  <a:srgbClr val="1F77B4"/>
                </a:solidFill>
              </a:rPr>
              <a:t>Orientation</a:t>
            </a:r>
            <a:endParaRPr lang="en-US" sz="1400" dirty="0">
              <a:solidFill>
                <a:srgbClr val="1F77B4"/>
              </a:solidFill>
            </a:endParaRPr>
          </a:p>
          <a:p>
            <a:pPr algn="r">
              <a:lnSpc>
                <a:spcPts val="2100"/>
              </a:lnSpc>
            </a:pPr>
            <a:r>
              <a:rPr lang="en-US" sz="1400" dirty="0" smtClean="0">
                <a:solidFill>
                  <a:srgbClr val="1F77B4"/>
                </a:solidFill>
              </a:rPr>
              <a:t>Diameter-RB</a:t>
            </a:r>
            <a:endParaRPr lang="en-US" sz="1400" dirty="0">
              <a:solidFill>
                <a:srgbClr val="1F77B4"/>
              </a:solidFill>
            </a:endParaRPr>
          </a:p>
          <a:p>
            <a:pPr algn="r">
              <a:lnSpc>
                <a:spcPts val="2100"/>
              </a:lnSpc>
            </a:pPr>
            <a:r>
              <a:rPr lang="en-US" sz="1400" dirty="0" smtClean="0">
                <a:solidFill>
                  <a:srgbClr val="1F77B4"/>
                </a:solidFill>
              </a:rPr>
              <a:t>Diameter-FL</a:t>
            </a:r>
            <a:endParaRPr lang="en-US" sz="1400" dirty="0">
              <a:solidFill>
                <a:srgbClr val="1F77B4"/>
              </a:solidFill>
            </a:endParaRPr>
          </a:p>
          <a:p>
            <a:pPr algn="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2100"/>
              </a:lnSpc>
            </a:pPr>
            <a:r>
              <a:rPr lang="en-US" sz="1400" dirty="0" smtClean="0">
                <a:solidFill>
                  <a:srgbClr val="1F77B4"/>
                </a:solidFill>
              </a:rPr>
              <a:t>Perimeter</a:t>
            </a:r>
            <a:endParaRPr lang="en-US" sz="1400" dirty="0">
              <a:solidFill>
                <a:srgbClr val="1F77B4"/>
              </a:solidFill>
            </a:endParaRPr>
          </a:p>
          <a:p>
            <a:pPr algn="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2100"/>
              </a:lnSpc>
            </a:pPr>
            <a:r>
              <a:rPr lang="en-US" sz="1400" dirty="0" smtClean="0">
                <a:solidFill>
                  <a:srgbClr val="FF7F0E"/>
                </a:solidFill>
              </a:rPr>
              <a:t>OPD-1</a:t>
            </a:r>
            <a:endParaRPr lang="en-US" sz="1400" dirty="0">
              <a:solidFill>
                <a:srgbClr val="FF7F0E"/>
              </a:solidFill>
            </a:endParaRPr>
          </a:p>
          <a:p>
            <a:pPr algn="r">
              <a:lnSpc>
                <a:spcPts val="2100"/>
              </a:lnSpc>
            </a:pPr>
            <a:r>
              <a:rPr lang="en-US" sz="1400" dirty="0" smtClean="0">
                <a:solidFill>
                  <a:srgbClr val="FF7F0E"/>
                </a:solidFill>
              </a:rPr>
              <a:t>OPD-2</a:t>
            </a:r>
            <a:endParaRPr lang="en-US" sz="1400" dirty="0">
              <a:solidFill>
                <a:srgbClr val="FF7F0E"/>
              </a:solidFill>
            </a:endParaRPr>
          </a:p>
          <a:p>
            <a:pPr algn="r">
              <a:lnSpc>
                <a:spcPts val="2100"/>
              </a:lnSpc>
            </a:pPr>
            <a:r>
              <a:rPr lang="en-US" sz="1400" dirty="0">
                <a:solidFill>
                  <a:srgbClr val="FF7F0E"/>
                </a:solidFill>
              </a:rPr>
              <a:t>Refractive Index</a:t>
            </a:r>
          </a:p>
          <a:p>
            <a:pPr algn="r">
              <a:lnSpc>
                <a:spcPts val="2100"/>
              </a:lnSpc>
            </a:pPr>
            <a:r>
              <a:rPr lang="en-US" sz="1400" dirty="0" smtClean="0">
                <a:solidFill>
                  <a:srgbClr val="2CA02C"/>
                </a:solidFill>
              </a:rPr>
              <a:t>Absorption-1</a:t>
            </a:r>
            <a:endParaRPr lang="en-US" sz="1400" dirty="0">
              <a:solidFill>
                <a:srgbClr val="2CA02C"/>
              </a:solidFill>
            </a:endParaRPr>
          </a:p>
          <a:p>
            <a:pPr algn="r">
              <a:lnSpc>
                <a:spcPts val="2100"/>
              </a:lnSpc>
            </a:pPr>
            <a:r>
              <a:rPr lang="en-US" sz="1400" dirty="0" smtClean="0">
                <a:solidFill>
                  <a:srgbClr val="2CA02C"/>
                </a:solidFill>
              </a:rPr>
              <a:t>Absorption-2</a:t>
            </a:r>
            <a:endParaRPr lang="en-US" sz="1400" dirty="0">
              <a:solidFill>
                <a:srgbClr val="2CA02C"/>
              </a:solidFill>
            </a:endParaRPr>
          </a:p>
          <a:p>
            <a:pPr algn="r">
              <a:lnSpc>
                <a:spcPts val="2100"/>
              </a:lnSpc>
            </a:pPr>
            <a:r>
              <a:rPr lang="en-US" sz="1400" dirty="0" smtClean="0">
                <a:solidFill>
                  <a:srgbClr val="2CA02C"/>
                </a:solidFill>
              </a:rPr>
              <a:t>Scattering-1</a:t>
            </a:r>
            <a:endParaRPr lang="en-US" sz="1400" dirty="0">
              <a:solidFill>
                <a:srgbClr val="2CA02C"/>
              </a:solidFill>
            </a:endParaRPr>
          </a:p>
          <a:p>
            <a:pPr algn="r">
              <a:lnSpc>
                <a:spcPts val="2100"/>
              </a:lnSpc>
            </a:pPr>
            <a:r>
              <a:rPr lang="en-US" sz="1400" dirty="0" smtClean="0">
                <a:solidFill>
                  <a:srgbClr val="2CA02C"/>
                </a:solidFill>
              </a:rPr>
              <a:t>Scattering-2</a:t>
            </a:r>
            <a:endParaRPr lang="en-US" sz="1400" dirty="0">
              <a:solidFill>
                <a:srgbClr val="2CA02C"/>
              </a:solidFill>
            </a:endParaRPr>
          </a:p>
        </p:txBody>
      </p:sp>
      <p:sp>
        <p:nvSpPr>
          <p:cNvPr id="17" name="TextBox 16"/>
          <p:cNvSpPr txBox="1"/>
          <p:nvPr/>
        </p:nvSpPr>
        <p:spPr>
          <a:xfrm rot="5400000" flipV="1">
            <a:off x="4241838" y="-779189"/>
            <a:ext cx="1354858" cy="4381264"/>
          </a:xfrm>
          <a:prstGeom prst="rect">
            <a:avLst/>
          </a:prstGeom>
          <a:noFill/>
        </p:spPr>
        <p:txBody>
          <a:bodyPr wrap="none" rtlCol="0">
            <a:spAutoFit/>
          </a:bodyPr>
          <a:lstStyle/>
          <a:p>
            <a:pPr>
              <a:lnSpc>
                <a:spcPts val="2100"/>
              </a:lnSpc>
            </a:pPr>
            <a:r>
              <a:rPr lang="en-US" sz="1400" dirty="0" smtClean="0">
                <a:solidFill>
                  <a:srgbClr val="1F77B4"/>
                </a:solidFill>
              </a:rPr>
              <a:t>Circularity</a:t>
            </a:r>
            <a:endParaRPr lang="en-US" sz="1400" dirty="0">
              <a:solidFill>
                <a:srgbClr val="1F77B4"/>
              </a:solidFill>
            </a:endParaRPr>
          </a:p>
          <a:p>
            <a:pPr>
              <a:lnSpc>
                <a:spcPts val="2100"/>
              </a:lnSpc>
            </a:pPr>
            <a:r>
              <a:rPr lang="en-US" sz="1400" dirty="0" smtClean="0">
                <a:solidFill>
                  <a:srgbClr val="1F77B4"/>
                </a:solidFill>
              </a:rPr>
              <a:t>Orientation</a:t>
            </a:r>
            <a:endParaRPr lang="en-US" sz="1400" dirty="0">
              <a:solidFill>
                <a:srgbClr val="1F77B4"/>
              </a:solidFill>
            </a:endParaRPr>
          </a:p>
          <a:p>
            <a:pPr>
              <a:lnSpc>
                <a:spcPts val="2100"/>
              </a:lnSpc>
            </a:pPr>
            <a:r>
              <a:rPr lang="en-US" sz="1400" dirty="0" smtClean="0">
                <a:solidFill>
                  <a:srgbClr val="1F77B4"/>
                </a:solidFill>
              </a:rPr>
              <a:t>Diameter-RB</a:t>
            </a:r>
            <a:endParaRPr lang="en-US" sz="1400" dirty="0">
              <a:solidFill>
                <a:srgbClr val="1F77B4"/>
              </a:solidFill>
            </a:endParaRPr>
          </a:p>
          <a:p>
            <a:pPr>
              <a:lnSpc>
                <a:spcPts val="2100"/>
              </a:lnSpc>
            </a:pPr>
            <a:r>
              <a:rPr lang="en-US" sz="1400" dirty="0" smtClean="0">
                <a:solidFill>
                  <a:srgbClr val="1F77B4"/>
                </a:solidFill>
              </a:rPr>
              <a:t>Diameter-FL</a:t>
            </a:r>
            <a:endParaRPr lang="en-US" sz="1400" dirty="0">
              <a:solidFill>
                <a:srgbClr val="1F77B4"/>
              </a:solidFill>
            </a:endParaRPr>
          </a:p>
          <a:p>
            <a:pPr>
              <a:lnSpc>
                <a:spcPts val="21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21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2100"/>
              </a:lnSpc>
            </a:pPr>
            <a:r>
              <a:rPr lang="en-US" sz="1400" dirty="0" smtClean="0">
                <a:solidFill>
                  <a:srgbClr val="1F77B4"/>
                </a:solidFill>
              </a:rPr>
              <a:t>Perimeter</a:t>
            </a:r>
            <a:endParaRPr lang="en-US" sz="1400" dirty="0">
              <a:solidFill>
                <a:srgbClr val="1F77B4"/>
              </a:solidFill>
            </a:endParaRPr>
          </a:p>
          <a:p>
            <a:pPr>
              <a:lnSpc>
                <a:spcPts val="21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21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2100"/>
              </a:lnSpc>
            </a:pPr>
            <a:r>
              <a:rPr lang="en-US" sz="1400" dirty="0" smtClean="0">
                <a:solidFill>
                  <a:srgbClr val="FF7F0E"/>
                </a:solidFill>
              </a:rPr>
              <a:t>OPD-1</a:t>
            </a:r>
            <a:endParaRPr lang="en-US" sz="1400" dirty="0">
              <a:solidFill>
                <a:srgbClr val="FF7F0E"/>
              </a:solidFill>
            </a:endParaRPr>
          </a:p>
          <a:p>
            <a:pPr>
              <a:lnSpc>
                <a:spcPts val="2100"/>
              </a:lnSpc>
            </a:pPr>
            <a:r>
              <a:rPr lang="en-US" sz="1400" dirty="0" smtClean="0">
                <a:solidFill>
                  <a:srgbClr val="FF7F0E"/>
                </a:solidFill>
              </a:rPr>
              <a:t>OPD-2</a:t>
            </a:r>
            <a:endParaRPr lang="en-US" sz="1400" dirty="0">
              <a:solidFill>
                <a:srgbClr val="FF7F0E"/>
              </a:solidFill>
            </a:endParaRPr>
          </a:p>
          <a:p>
            <a:pPr>
              <a:lnSpc>
                <a:spcPts val="2100"/>
              </a:lnSpc>
            </a:pPr>
            <a:r>
              <a:rPr lang="en-US" sz="1400" dirty="0">
                <a:solidFill>
                  <a:srgbClr val="FF7F0E"/>
                </a:solidFill>
              </a:rPr>
              <a:t>Refractive Index</a:t>
            </a:r>
          </a:p>
          <a:p>
            <a:pPr>
              <a:lnSpc>
                <a:spcPts val="2100"/>
              </a:lnSpc>
            </a:pPr>
            <a:r>
              <a:rPr lang="en-US" sz="1400" dirty="0" smtClean="0">
                <a:solidFill>
                  <a:srgbClr val="2CA02C"/>
                </a:solidFill>
              </a:rPr>
              <a:t>Absorption-1</a:t>
            </a:r>
            <a:endParaRPr lang="en-US" sz="1400" dirty="0">
              <a:solidFill>
                <a:srgbClr val="2CA02C"/>
              </a:solidFill>
            </a:endParaRPr>
          </a:p>
          <a:p>
            <a:pPr>
              <a:lnSpc>
                <a:spcPts val="2100"/>
              </a:lnSpc>
            </a:pPr>
            <a:r>
              <a:rPr lang="en-US" sz="1400" dirty="0" smtClean="0">
                <a:solidFill>
                  <a:srgbClr val="2CA02C"/>
                </a:solidFill>
              </a:rPr>
              <a:t>Absorption-2</a:t>
            </a:r>
            <a:endParaRPr lang="en-US" sz="1400" dirty="0">
              <a:solidFill>
                <a:srgbClr val="2CA02C"/>
              </a:solidFill>
            </a:endParaRPr>
          </a:p>
          <a:p>
            <a:pPr>
              <a:lnSpc>
                <a:spcPts val="2100"/>
              </a:lnSpc>
            </a:pPr>
            <a:r>
              <a:rPr lang="en-US" sz="1400" dirty="0">
                <a:solidFill>
                  <a:srgbClr val="2CA02C"/>
                </a:solidFill>
              </a:rPr>
              <a:t>Scattering-1</a:t>
            </a:r>
          </a:p>
          <a:p>
            <a:pPr>
              <a:lnSpc>
                <a:spcPts val="2100"/>
              </a:lnSpc>
            </a:pPr>
            <a:r>
              <a:rPr lang="en-US" sz="1400" dirty="0" smtClean="0">
                <a:solidFill>
                  <a:srgbClr val="2CA02C"/>
                </a:solidFill>
              </a:rPr>
              <a:t>Scattering-2</a:t>
            </a:r>
            <a:endParaRPr lang="en-US" sz="1400" dirty="0">
              <a:solidFill>
                <a:srgbClr val="2CA02C"/>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334438" y="2023076"/>
            <a:ext cx="325232" cy="4320952"/>
          </a:xfrm>
          <a:prstGeom prst="rect">
            <a:avLst/>
          </a:prstGeom>
        </p:spPr>
      </p:pic>
      <p:grpSp>
        <p:nvGrpSpPr>
          <p:cNvPr id="9" name="Group 8"/>
          <p:cNvGrpSpPr/>
          <p:nvPr/>
        </p:nvGrpSpPr>
        <p:grpSpPr>
          <a:xfrm>
            <a:off x="7595872" y="1959114"/>
            <a:ext cx="330540" cy="4432010"/>
            <a:chOff x="7659670" y="1959114"/>
            <a:chExt cx="330540" cy="4432010"/>
          </a:xfrm>
        </p:grpSpPr>
        <p:sp>
          <p:nvSpPr>
            <p:cNvPr id="8" name="TextBox 7"/>
            <p:cNvSpPr txBox="1"/>
            <p:nvPr/>
          </p:nvSpPr>
          <p:spPr>
            <a:xfrm>
              <a:off x="7659670" y="1959114"/>
              <a:ext cx="276038" cy="307777"/>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7659670" y="6083347"/>
              <a:ext cx="330540" cy="307777"/>
            </a:xfrm>
            <a:prstGeom prst="rect">
              <a:avLst/>
            </a:prstGeom>
            <a:noFill/>
          </p:spPr>
          <p:txBody>
            <a:bodyPr wrap="none" rtlCol="0">
              <a:spAutoFit/>
            </a:bodyPr>
            <a:lstStyle/>
            <a:p>
              <a:r>
                <a:rPr lang="en-US" sz="1400" dirty="0" smtClean="0"/>
                <a:t>-1</a:t>
              </a:r>
              <a:endParaRPr lang="en-US" sz="1400" dirty="0"/>
            </a:p>
          </p:txBody>
        </p:sp>
        <p:sp>
          <p:nvSpPr>
            <p:cNvPr id="19" name="TextBox 18"/>
            <p:cNvSpPr txBox="1"/>
            <p:nvPr/>
          </p:nvSpPr>
          <p:spPr>
            <a:xfrm>
              <a:off x="7659670" y="4045043"/>
              <a:ext cx="276038" cy="307777"/>
            </a:xfrm>
            <a:prstGeom prst="rect">
              <a:avLst/>
            </a:prstGeom>
            <a:noFill/>
          </p:spPr>
          <p:txBody>
            <a:bodyPr wrap="none" rtlCol="0">
              <a:spAutoFit/>
            </a:bodyPr>
            <a:lstStyle/>
            <a:p>
              <a:r>
                <a:rPr lang="en-US" sz="1400" dirty="0"/>
                <a:t>0</a:t>
              </a:r>
            </a:p>
          </p:txBody>
        </p:sp>
      </p:grpSp>
    </p:spTree>
    <p:extLst>
      <p:ext uri="{BB962C8B-B14F-4D97-AF65-F5344CB8AC3E}">
        <p14:creationId xmlns:p14="http://schemas.microsoft.com/office/powerpoint/2010/main" val="398548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4633" t="31192" r="22386" b="37445"/>
          <a:stretch/>
        </p:blipFill>
        <p:spPr>
          <a:xfrm>
            <a:off x="247827" y="1986741"/>
            <a:ext cx="8646791" cy="3747487"/>
          </a:xfrm>
          <a:prstGeom prst="rect">
            <a:avLst/>
          </a:prstGeom>
        </p:spPr>
      </p:pic>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2539" y="158197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t>1-Specificity</a:t>
              </a:r>
              <a:endParaRPr lang="en-US" sz="1400" dirty="0"/>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t>Sensitivity</a:t>
              </a:r>
            </a:p>
          </p:txBody>
        </p:sp>
        <p:sp>
          <p:nvSpPr>
            <p:cNvPr id="231" name="TextBox 230"/>
            <p:cNvSpPr txBox="1"/>
            <p:nvPr/>
          </p:nvSpPr>
          <p:spPr>
            <a:xfrm>
              <a:off x="7362637" y="4612845"/>
              <a:ext cx="639919"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3284" y="134578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1311" y="135052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3790" y="136971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7000" y="135725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4930" y="260395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1742" y="1184793"/>
            <a:ext cx="238514" cy="2641542"/>
            <a:chOff x="3191742" y="1184793"/>
            <a:chExt cx="238514" cy="2641542"/>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18479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7332" y="126503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3525" y="135823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59241" y="214878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2171624" y="4303343"/>
            <a:ext cx="850797" cy="489878"/>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Feature Space</a:t>
            </a:r>
            <a:endParaRPr lang="en-US" sz="1600" dirty="0">
              <a:solidFill>
                <a:srgbClr val="FFFF00"/>
              </a:solidFill>
            </a:endParaRPr>
          </a:p>
        </p:txBody>
      </p:sp>
      <p:sp>
        <p:nvSpPr>
          <p:cNvPr id="224" name="TextBox 223"/>
          <p:cNvSpPr txBox="1"/>
          <p:nvPr/>
        </p:nvSpPr>
        <p:spPr>
          <a:xfrm>
            <a:off x="5014207" y="4306742"/>
            <a:ext cx="957968" cy="483081"/>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199480" y="4309755"/>
            <a:ext cx="1610149" cy="477054"/>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Logistic Regression Chain</a:t>
            </a:r>
            <a:endParaRPr lang="en-US" sz="1600" dirty="0">
              <a:solidFill>
                <a:srgbClr val="FFFF00"/>
              </a:solidFill>
            </a:endParaRPr>
          </a:p>
        </p:txBody>
      </p:sp>
      <p:sp>
        <p:nvSpPr>
          <p:cNvPr id="226" name="TextBox 225"/>
          <p:cNvSpPr txBox="1"/>
          <p:nvPr/>
        </p:nvSpPr>
        <p:spPr>
          <a:xfrm>
            <a:off x="1116249" y="4303343"/>
            <a:ext cx="850797" cy="477054"/>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3221" y="197916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69995" y="225941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599082" y="275866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2256" y="257717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4097" y="162835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49284" y="260395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4719" y="1238175"/>
            <a:ext cx="238514" cy="2638359"/>
            <a:chOff x="4471236" y="949461"/>
            <a:chExt cx="238514" cy="2638359"/>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4946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498591" y="224617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4587" y="198054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4279" y="298454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404553">
            <a:off x="5370278" y="1386154"/>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8697" r="22098"/>
          <a:stretch/>
        </p:blipFill>
        <p:spPr>
          <a:xfrm>
            <a:off x="-39825" y="268492"/>
            <a:ext cx="6367550" cy="6454021"/>
          </a:xfrm>
          <a:prstGeom prst="rect">
            <a:avLst/>
          </a:prstGeom>
        </p:spPr>
      </p:pic>
      <p:grpSp>
        <p:nvGrpSpPr>
          <p:cNvPr id="16" name="Group 15"/>
          <p:cNvGrpSpPr/>
          <p:nvPr/>
        </p:nvGrpSpPr>
        <p:grpSpPr>
          <a:xfrm>
            <a:off x="2337871" y="4462777"/>
            <a:ext cx="513436" cy="1306256"/>
            <a:chOff x="4835543" y="4183001"/>
            <a:chExt cx="320798" cy="865564"/>
          </a:xfrm>
        </p:grpSpPr>
        <p:cxnSp>
          <p:nvCxnSpPr>
            <p:cNvPr id="17" name="Straight Connector 1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35543" y="5048565"/>
              <a:ext cx="320798" cy="0"/>
            </a:xfrm>
            <a:prstGeom prst="line">
              <a:avLst/>
            </a:prstGeom>
            <a:ln w="57150">
              <a:solidFill>
                <a:srgbClr val="E3E3E3"/>
              </a:solidFill>
            </a:ln>
            <a:effectLst/>
          </p:spPr>
          <p:style>
            <a:lnRef idx="2">
              <a:schemeClr val="accent1"/>
            </a:lnRef>
            <a:fillRef idx="0">
              <a:schemeClr val="accent1"/>
            </a:fillRef>
            <a:effectRef idx="1">
              <a:schemeClr val="accent1"/>
            </a:effectRef>
            <a:fontRef idx="minor">
              <a:schemeClr val="tx1"/>
            </a:fontRef>
          </p:style>
        </p:cxn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9537" r="9965" b="8155"/>
          <a:stretch/>
        </p:blipFill>
        <p:spPr>
          <a:xfrm>
            <a:off x="7032300" y="3989526"/>
            <a:ext cx="1706129" cy="2327305"/>
          </a:xfrm>
          <a:prstGeom prst="rect">
            <a:avLst/>
          </a:prstGeom>
        </p:spPr>
      </p:pic>
      <p:sp>
        <p:nvSpPr>
          <p:cNvPr id="30" name="TextBox 29"/>
          <p:cNvSpPr txBox="1"/>
          <p:nvPr/>
        </p:nvSpPr>
        <p:spPr>
          <a:xfrm>
            <a:off x="6714713" y="6295744"/>
            <a:ext cx="2111046" cy="246221"/>
          </a:xfrm>
          <a:prstGeom prst="rect">
            <a:avLst/>
          </a:prstGeom>
          <a:noFill/>
        </p:spPr>
        <p:txBody>
          <a:bodyPr wrap="square" lIns="0" tIns="0" rIns="0" bIns="0" rtlCol="0">
            <a:spAutoFit/>
          </a:bodyPr>
          <a:lstStyle/>
          <a:p>
            <a:pPr algn="ctr"/>
            <a:r>
              <a:rPr lang="en-US" sz="1600" dirty="0">
                <a:cs typeface="Arial"/>
              </a:rPr>
              <a:t>Protein Concentration </a:t>
            </a:r>
          </a:p>
        </p:txBody>
      </p:sp>
      <p:sp>
        <p:nvSpPr>
          <p:cNvPr id="32" name="Rectangle 31"/>
          <p:cNvSpPr/>
          <p:nvPr/>
        </p:nvSpPr>
        <p:spPr>
          <a:xfrm rot="16200000">
            <a:off x="6280245" y="5313811"/>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5" name="TextBox 34"/>
          <p:cNvSpPr txBox="1"/>
          <p:nvPr/>
        </p:nvSpPr>
        <p:spPr>
          <a:xfrm>
            <a:off x="6206990" y="4579837"/>
            <a:ext cx="542136" cy="461665"/>
          </a:xfrm>
          <a:prstGeom prst="rect">
            <a:avLst/>
          </a:prstGeom>
          <a:noFill/>
        </p:spPr>
        <p:txBody>
          <a:bodyPr wrap="none" rtlCol="0">
            <a:spAutoFit/>
          </a:bodyPr>
          <a:lstStyle/>
          <a:p>
            <a:r>
              <a:rPr lang="en-US" sz="2400" b="1" dirty="0" smtClean="0"/>
              <a:t>(d)</a:t>
            </a:r>
            <a:endParaRPr lang="en-US" sz="2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9572" r="1" b="8155"/>
          <a:stretch/>
        </p:blipFill>
        <p:spPr>
          <a:xfrm>
            <a:off x="7054876" y="2034014"/>
            <a:ext cx="2041607" cy="2327305"/>
          </a:xfrm>
          <a:prstGeom prst="rect">
            <a:avLst/>
          </a:prstGeom>
        </p:spPr>
      </p:pic>
      <p:sp>
        <p:nvSpPr>
          <p:cNvPr id="29" name="TextBox 28"/>
          <p:cNvSpPr txBox="1"/>
          <p:nvPr/>
        </p:nvSpPr>
        <p:spPr>
          <a:xfrm>
            <a:off x="7024875" y="4359632"/>
            <a:ext cx="1652565" cy="246221"/>
          </a:xfrm>
          <a:prstGeom prst="rect">
            <a:avLst/>
          </a:prstGeom>
          <a:noFill/>
        </p:spPr>
        <p:txBody>
          <a:bodyPr wrap="square" lIns="0" tIns="0" rIns="0" bIns="0" rtlCol="0">
            <a:spAutoFit/>
          </a:bodyPr>
          <a:lstStyle/>
          <a:p>
            <a:pPr algn="ctr"/>
            <a:r>
              <a:rPr lang="en-US" sz="1600" dirty="0" smtClean="0">
                <a:cs typeface="Arial"/>
              </a:rPr>
              <a:t>Size</a:t>
            </a:r>
          </a:p>
        </p:txBody>
      </p:sp>
      <p:sp>
        <p:nvSpPr>
          <p:cNvPr id="31" name="Rectangle 30"/>
          <p:cNvSpPr/>
          <p:nvPr/>
        </p:nvSpPr>
        <p:spPr>
          <a:xfrm rot="16200000">
            <a:off x="6267614" y="3360908"/>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4" name="TextBox 33"/>
          <p:cNvSpPr txBox="1"/>
          <p:nvPr/>
        </p:nvSpPr>
        <p:spPr>
          <a:xfrm>
            <a:off x="6206990" y="2516411"/>
            <a:ext cx="500458" cy="461665"/>
          </a:xfrm>
          <a:prstGeom prst="rect">
            <a:avLst/>
          </a:prstGeom>
          <a:noFill/>
        </p:spPr>
        <p:txBody>
          <a:bodyPr wrap="none" rtlCol="0">
            <a:spAutoFit/>
          </a:bodyPr>
          <a:lstStyle/>
          <a:p>
            <a:r>
              <a:rPr lang="en-US" sz="2400" b="1" dirty="0" smtClean="0"/>
              <a:t>(c)</a:t>
            </a:r>
            <a:endParaRPr lang="en-US" sz="2400" b="1" dirty="0"/>
          </a:p>
        </p:txBody>
      </p:sp>
      <p:sp>
        <p:nvSpPr>
          <p:cNvPr id="36" name="TextBox 35"/>
          <p:cNvSpPr txBox="1"/>
          <p:nvPr/>
        </p:nvSpPr>
        <p:spPr>
          <a:xfrm>
            <a:off x="7049567" y="2389134"/>
            <a:ext cx="1652565" cy="246221"/>
          </a:xfrm>
          <a:prstGeom prst="rect">
            <a:avLst/>
          </a:prstGeom>
          <a:noFill/>
        </p:spPr>
        <p:txBody>
          <a:bodyPr wrap="square" lIns="0" tIns="0" rIns="0" bIns="0" rtlCol="0">
            <a:spAutoFit/>
          </a:bodyPr>
          <a:lstStyle/>
          <a:p>
            <a:pPr algn="ctr"/>
            <a:r>
              <a:rPr lang="en-US" sz="1600" dirty="0" smtClean="0">
                <a:cs typeface="Arial"/>
              </a:rPr>
              <a:t>Size</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l="39490" b="8155"/>
          <a:stretch/>
        </p:blipFill>
        <p:spPr>
          <a:xfrm>
            <a:off x="7052927" y="61829"/>
            <a:ext cx="2044370" cy="2327305"/>
          </a:xfrm>
          <a:prstGeom prst="rect">
            <a:avLst/>
          </a:prstGeom>
        </p:spPr>
      </p:pic>
      <p:sp>
        <p:nvSpPr>
          <p:cNvPr id="38" name="Rectangle 37"/>
          <p:cNvSpPr/>
          <p:nvPr/>
        </p:nvSpPr>
        <p:spPr>
          <a:xfrm rot="16200000">
            <a:off x="5848588" y="1428127"/>
            <a:ext cx="2022541" cy="338554"/>
          </a:xfrm>
          <a:prstGeom prst="rect">
            <a:avLst/>
          </a:prstGeom>
          <a:noFill/>
        </p:spPr>
        <p:txBody>
          <a:bodyPr wrap="none">
            <a:spAutoFit/>
          </a:bodyPr>
          <a:lstStyle/>
          <a:p>
            <a:pPr algn="ctr"/>
            <a:r>
              <a:rPr lang="en-US" sz="1600" dirty="0">
                <a:cs typeface="Arial"/>
              </a:rPr>
              <a:t>Protein Concentration</a:t>
            </a:r>
          </a:p>
        </p:txBody>
      </p:sp>
      <p:sp>
        <p:nvSpPr>
          <p:cNvPr id="39" name="TextBox 38"/>
          <p:cNvSpPr txBox="1"/>
          <p:nvPr/>
        </p:nvSpPr>
        <p:spPr>
          <a:xfrm>
            <a:off x="6206990" y="452986"/>
            <a:ext cx="542136" cy="461665"/>
          </a:xfrm>
          <a:prstGeom prst="rect">
            <a:avLst/>
          </a:prstGeom>
          <a:noFill/>
        </p:spPr>
        <p:txBody>
          <a:bodyPr wrap="none" rtlCol="0">
            <a:spAutoFit/>
          </a:bodyPr>
          <a:lstStyle/>
          <a:p>
            <a:r>
              <a:rPr lang="en-US" sz="2400" b="1" dirty="0" smtClean="0"/>
              <a:t>(b)</a:t>
            </a:r>
            <a:endParaRPr lang="en-US" sz="2400" b="1" dirty="0"/>
          </a:p>
        </p:txBody>
      </p:sp>
      <p:sp>
        <p:nvSpPr>
          <p:cNvPr id="42" name="TextBox 41"/>
          <p:cNvSpPr txBox="1"/>
          <p:nvPr/>
        </p:nvSpPr>
        <p:spPr>
          <a:xfrm>
            <a:off x="69377" y="452986"/>
            <a:ext cx="529312" cy="461665"/>
          </a:xfrm>
          <a:prstGeom prst="rect">
            <a:avLst/>
          </a:prstGeom>
          <a:noFill/>
        </p:spPr>
        <p:txBody>
          <a:bodyPr wrap="none" rtlCol="0">
            <a:spAutoFit/>
          </a:bodyPr>
          <a:lstStyle/>
          <a:p>
            <a:r>
              <a:rPr lang="en-US" sz="2400" b="1" dirty="0" smtClean="0"/>
              <a:t>(a)</a:t>
            </a:r>
            <a:endParaRPr lang="en-US" sz="2400" b="1" dirty="0"/>
          </a:p>
        </p:txBody>
      </p:sp>
      <p:grpSp>
        <p:nvGrpSpPr>
          <p:cNvPr id="43" name="Group 42"/>
          <p:cNvGrpSpPr/>
          <p:nvPr/>
        </p:nvGrpSpPr>
        <p:grpSpPr>
          <a:xfrm>
            <a:off x="7906000" y="780661"/>
            <a:ext cx="792093" cy="336837"/>
            <a:chOff x="7537335" y="742700"/>
            <a:chExt cx="1218029" cy="517966"/>
          </a:xfrm>
        </p:grpSpPr>
        <p:pic>
          <p:nvPicPr>
            <p:cNvPr id="44" name="Picture 43"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5" name="Oval 44"/>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6" name="Oval 45"/>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47" name="Group 46"/>
          <p:cNvGrpSpPr/>
          <p:nvPr/>
        </p:nvGrpSpPr>
        <p:grpSpPr>
          <a:xfrm>
            <a:off x="7906000" y="2752846"/>
            <a:ext cx="792093" cy="336837"/>
            <a:chOff x="7537335" y="742700"/>
            <a:chExt cx="1218029" cy="517966"/>
          </a:xfrm>
        </p:grpSpPr>
        <p:pic>
          <p:nvPicPr>
            <p:cNvPr id="48" name="Picture 47"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9" name="Oval 48"/>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51" name="Group 50"/>
          <p:cNvGrpSpPr/>
          <p:nvPr/>
        </p:nvGrpSpPr>
        <p:grpSpPr>
          <a:xfrm>
            <a:off x="7897323" y="4697469"/>
            <a:ext cx="792093" cy="336837"/>
            <a:chOff x="7537335" y="742700"/>
            <a:chExt cx="1218029" cy="517966"/>
          </a:xfrm>
        </p:grpSpPr>
        <p:pic>
          <p:nvPicPr>
            <p:cNvPr id="52" name="Picture 51"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53" name="Oval 52"/>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4" name="Oval 53"/>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33077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7860" y="1867593"/>
            <a:ext cx="7853783" cy="1527182"/>
            <a:chOff x="997860" y="1867593"/>
            <a:chExt cx="7853783" cy="1527182"/>
          </a:xfrm>
        </p:grpSpPr>
        <p:sp>
          <p:nvSpPr>
            <p:cNvPr id="25" name="TextBox 24"/>
            <p:cNvSpPr txBox="1"/>
            <p:nvPr/>
          </p:nvSpPr>
          <p:spPr>
            <a:xfrm rot="5400000" flipV="1">
              <a:off x="40074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90688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41303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91917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42532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93146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437612"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4375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4990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92078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42692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93307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43921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4536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5150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57648"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24597</TotalTime>
  <Words>1868</Words>
  <Application>Microsoft Office PowerPoint</Application>
  <PresentationFormat>On-screen Show (4:3)</PresentationFormat>
  <Paragraphs>188</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Gill Sans</vt:lpstr>
      <vt:lpstr>宋体</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373</cp:revision>
  <dcterms:created xsi:type="dcterms:W3CDTF">2014-09-09T01:17:02Z</dcterms:created>
  <dcterms:modified xsi:type="dcterms:W3CDTF">2015-07-16T21:01:39Z</dcterms:modified>
</cp:coreProperties>
</file>